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a:t>
            </a:r>
          </a:p>
        </p:txBody>
      </p:sp>
      <p:sp>
        <p:nvSpPr>
          <p:cNvPr id="146435"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400" smtClean="0"/>
              <a:t>DO i = 1, 10</a:t>
            </a:r>
          </a:p>
          <a:p>
            <a:pPr>
              <a:lnSpc>
                <a:spcPct val="90000"/>
              </a:lnSpc>
              <a:buFontTx/>
              <a:buNone/>
            </a:pPr>
            <a:r>
              <a:rPr lang="en-US" sz="2400" smtClean="0"/>
              <a:t>   Statement 1</a:t>
            </a:r>
          </a:p>
          <a:p>
            <a:pPr>
              <a:lnSpc>
                <a:spcPct val="90000"/>
              </a:lnSpc>
              <a:buFontTx/>
              <a:buNone/>
            </a:pPr>
            <a:r>
              <a:rPr lang="en-US" sz="2400" smtClean="0"/>
              <a:t>   ...</a:t>
            </a:r>
          </a:p>
          <a:p>
            <a:pPr>
              <a:lnSpc>
                <a:spcPct val="90000"/>
              </a:lnSpc>
              <a:buFontTx/>
              <a:buNone/>
            </a:pPr>
            <a:r>
              <a:rPr lang="en-US" sz="2400" smtClean="0"/>
              <a:t>   Statement n</a:t>
            </a:r>
          </a:p>
          <a:p>
            <a:pPr>
              <a:lnSpc>
                <a:spcPct val="90000"/>
              </a:lnSpc>
              <a:buFontTx/>
              <a:buNone/>
            </a:pPr>
            <a:r>
              <a:rPr lang="en-US" sz="2400" smtClean="0"/>
              <a:t>END DO</a:t>
            </a:r>
          </a:p>
          <a:p>
            <a:pPr>
              <a:lnSpc>
                <a:spcPct val="90000"/>
              </a:lnSpc>
              <a:buFontTx/>
              <a:buNone/>
            </a:pPr>
            <a:endParaRPr lang="en-US" sz="2400" smtClean="0"/>
          </a:p>
          <a:p>
            <a:pPr>
              <a:lnSpc>
                <a:spcPct val="90000"/>
              </a:lnSpc>
              <a:buFontTx/>
              <a:buNone/>
            </a:pPr>
            <a:r>
              <a:rPr lang="en-US" sz="2400" smtClean="0"/>
              <a:t>DO i = 1, 10, 2</a:t>
            </a:r>
          </a:p>
          <a:p>
            <a:pPr>
              <a:lnSpc>
                <a:spcPct val="90000"/>
              </a:lnSpc>
              <a:buFontTx/>
              <a:buNone/>
            </a:pPr>
            <a:r>
              <a:rPr lang="en-US" sz="2400" smtClean="0"/>
              <a:t>   Statement 1</a:t>
            </a:r>
          </a:p>
          <a:p>
            <a:pPr>
              <a:lnSpc>
                <a:spcPct val="90000"/>
              </a:lnSpc>
              <a:buFontTx/>
              <a:buNone/>
            </a:pPr>
            <a:r>
              <a:rPr lang="en-US" sz="2400" smtClean="0"/>
              <a:t>   ...</a:t>
            </a:r>
          </a:p>
          <a:p>
            <a:pPr>
              <a:lnSpc>
                <a:spcPct val="90000"/>
              </a:lnSpc>
              <a:buFontTx/>
              <a:buNone/>
            </a:pPr>
            <a:r>
              <a:rPr lang="en-US" sz="2400" smtClean="0"/>
              <a:t>   Statement n</a:t>
            </a:r>
          </a:p>
          <a:p>
            <a:pPr>
              <a:lnSpc>
                <a:spcPct val="90000"/>
              </a:lnSpc>
              <a:buFontTx/>
              <a:buNone/>
            </a:pPr>
            <a:r>
              <a:rPr lang="en-US" sz="2400" smtClean="0"/>
              <a:t>END DO</a:t>
            </a:r>
          </a:p>
          <a:p>
            <a:pPr>
              <a:lnSpc>
                <a:spcPct val="90000"/>
              </a:lnSpc>
              <a:buFontTx/>
              <a:buNone/>
            </a:pPr>
            <a:endParaRPr lang="en-US" sz="24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The CYCLE and EXIT Statements</a:t>
            </a:r>
          </a:p>
        </p:txBody>
      </p:sp>
      <p:sp>
        <p:nvSpPr>
          <p:cNvPr id="15565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endParaRPr lang="en-US" sz="2400" smtClean="0"/>
          </a:p>
          <a:p>
            <a:pPr>
              <a:lnSpc>
                <a:spcPct val="90000"/>
              </a:lnSpc>
              <a:buFontTx/>
              <a:buNone/>
            </a:pPr>
            <a:r>
              <a:rPr lang="en-US" sz="2400" smtClean="0"/>
              <a:t>If the EXIT statement is executed in the body of a loop, the execution of the loop will stop and control will be transferred to the first executable statement after the loop.  An example of the EXIT statement in a DO loop is shown below</a:t>
            </a:r>
            <a:r>
              <a:rPr lang="en-US" smtClean="0"/>
              <a:t>. </a:t>
            </a:r>
            <a:endParaRPr lang="en-US" sz="2400" smtClean="0"/>
          </a:p>
          <a:p>
            <a:pPr>
              <a:lnSpc>
                <a:spcPct val="90000"/>
              </a:lnSpc>
              <a:buFontTx/>
              <a:buNone/>
            </a:pPr>
            <a:r>
              <a:rPr lang="en-US" sz="2400" smtClean="0"/>
              <a:t>PROGRAM test_exit</a:t>
            </a:r>
          </a:p>
          <a:p>
            <a:pPr>
              <a:lnSpc>
                <a:spcPct val="90000"/>
              </a:lnSpc>
              <a:buFontTx/>
              <a:buNone/>
            </a:pPr>
            <a:r>
              <a:rPr lang="en-US" sz="2400" smtClean="0"/>
              <a:t>INTEGER :: i</a:t>
            </a:r>
          </a:p>
          <a:p>
            <a:pPr>
              <a:lnSpc>
                <a:spcPct val="90000"/>
              </a:lnSpc>
              <a:buFontTx/>
              <a:buNone/>
            </a:pPr>
            <a:r>
              <a:rPr lang="en-US" sz="2400" smtClean="0"/>
              <a:t>DO i = 1, 5</a:t>
            </a:r>
          </a:p>
          <a:p>
            <a:pPr>
              <a:lnSpc>
                <a:spcPct val="90000"/>
              </a:lnSpc>
              <a:buFontTx/>
              <a:buNone/>
            </a:pPr>
            <a:r>
              <a:rPr lang="en-US" sz="2400" smtClean="0"/>
              <a:t>   IF ( i == 3 ) EXIT ! If true go next to end of the loop</a:t>
            </a:r>
          </a:p>
          <a:p>
            <a:pPr>
              <a:lnSpc>
                <a:spcPct val="90000"/>
              </a:lnSpc>
              <a:buFontTx/>
              <a:buNone/>
            </a:pPr>
            <a:r>
              <a:rPr lang="en-US" sz="2400" smtClean="0"/>
              <a:t>   WRITE (*,*) i</a:t>
            </a:r>
          </a:p>
          <a:p>
            <a:pPr>
              <a:lnSpc>
                <a:spcPct val="90000"/>
              </a:lnSpc>
              <a:buFontTx/>
              <a:buNone/>
            </a:pPr>
            <a:r>
              <a:rPr lang="en-US" sz="2400" smtClean="0"/>
              <a:t>END DO</a:t>
            </a:r>
          </a:p>
          <a:p>
            <a:pPr>
              <a:lnSpc>
                <a:spcPct val="90000"/>
              </a:lnSpc>
              <a:buFontTx/>
              <a:buNone/>
            </a:pPr>
            <a:r>
              <a:rPr lang="en-US" sz="2400" smtClean="0"/>
              <a:t>WRITE (*,*) ‘End of loop!’</a:t>
            </a:r>
          </a:p>
          <a:p>
            <a:pPr>
              <a:lnSpc>
                <a:spcPct val="90000"/>
              </a:lnSpc>
              <a:buFontTx/>
              <a:buNone/>
            </a:pPr>
            <a:r>
              <a:rPr lang="en-US" sz="2400" smtClean="0"/>
              <a:t>END PROGRAM test_exit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Named Loops</a:t>
            </a:r>
          </a:p>
        </p:txBody>
      </p:sp>
      <p:sp>
        <p:nvSpPr>
          <p:cNvPr id="156675"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Tx/>
              <a:buNone/>
            </a:pPr>
            <a:r>
              <a:rPr lang="en-US" sz="2000" i="1" smtClean="0"/>
              <a:t>[name:] DO </a:t>
            </a:r>
          </a:p>
          <a:p>
            <a:pPr>
              <a:lnSpc>
                <a:spcPct val="80000"/>
              </a:lnSpc>
              <a:buFontTx/>
              <a:buNone/>
            </a:pPr>
            <a:r>
              <a:rPr lang="en-US" sz="2000" i="1" smtClean="0"/>
              <a:t>	Statement</a:t>
            </a:r>
          </a:p>
          <a:p>
            <a:pPr>
              <a:lnSpc>
                <a:spcPct val="80000"/>
              </a:lnSpc>
              <a:buFontTx/>
              <a:buNone/>
            </a:pPr>
            <a:r>
              <a:rPr lang="en-US" sz="2000" i="1" smtClean="0"/>
              <a:t>	Statement</a:t>
            </a:r>
          </a:p>
          <a:p>
            <a:pPr>
              <a:lnSpc>
                <a:spcPct val="80000"/>
              </a:lnSpc>
              <a:buFontTx/>
              <a:buNone/>
            </a:pPr>
            <a:r>
              <a:rPr lang="en-US" sz="2000" i="1" smtClean="0"/>
              <a:t>	...</a:t>
            </a:r>
          </a:p>
          <a:p>
            <a:pPr>
              <a:lnSpc>
                <a:spcPct val="80000"/>
              </a:lnSpc>
              <a:buFontTx/>
              <a:buNone/>
            </a:pPr>
            <a:r>
              <a:rPr lang="en-US" sz="2000" i="1" smtClean="0"/>
              <a:t>	IF ( logical_expr ) CYCLE [name]</a:t>
            </a:r>
          </a:p>
          <a:p>
            <a:pPr>
              <a:lnSpc>
                <a:spcPct val="80000"/>
              </a:lnSpc>
              <a:buFontTx/>
              <a:buNone/>
            </a:pPr>
            <a:r>
              <a:rPr lang="en-US" sz="2000" i="1" smtClean="0"/>
              <a:t>	...</a:t>
            </a:r>
          </a:p>
          <a:p>
            <a:pPr>
              <a:lnSpc>
                <a:spcPct val="80000"/>
              </a:lnSpc>
              <a:buFontTx/>
              <a:buNone/>
            </a:pPr>
            <a:r>
              <a:rPr lang="en-US" sz="2000" i="1" smtClean="0"/>
              <a:t>	IF ( logical_expr ) EXIT [name]</a:t>
            </a:r>
          </a:p>
          <a:p>
            <a:pPr>
              <a:lnSpc>
                <a:spcPct val="80000"/>
              </a:lnSpc>
              <a:buFontTx/>
              <a:buNone/>
            </a:pPr>
            <a:r>
              <a:rPr lang="en-US" sz="2000" i="1" smtClean="0"/>
              <a:t>	...</a:t>
            </a:r>
          </a:p>
          <a:p>
            <a:pPr>
              <a:lnSpc>
                <a:spcPct val="80000"/>
              </a:lnSpc>
              <a:buFontTx/>
              <a:buNone/>
            </a:pPr>
            <a:r>
              <a:rPr lang="en-US" sz="2000" i="1" smtClean="0"/>
              <a:t>END DO [name]</a:t>
            </a:r>
          </a:p>
          <a:p>
            <a:pPr>
              <a:lnSpc>
                <a:spcPct val="80000"/>
              </a:lnSpc>
              <a:buFontTx/>
              <a:buNone/>
            </a:pPr>
            <a:r>
              <a:rPr lang="en-US" sz="2400" b="1" smtClean="0"/>
              <a:t>Good Programming Practice:</a:t>
            </a:r>
            <a:r>
              <a:rPr lang="en-US" sz="2400" i="1" smtClean="0"/>
              <a:t> </a:t>
            </a:r>
            <a:r>
              <a:rPr lang="en-US" sz="2400" smtClean="0"/>
              <a:t>Assign a name to any large and complicated loops in your program to help you keep the parts of the construct associated together in your own mind</a:t>
            </a:r>
            <a:r>
              <a:rPr lang="en-US" sz="2400" i="1" smtClean="0"/>
              <a:t>.</a:t>
            </a:r>
            <a:r>
              <a:rPr lang="en-US" sz="240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Named Loops</a:t>
            </a:r>
          </a:p>
        </p:txBody>
      </p:sp>
      <p:sp>
        <p:nvSpPr>
          <p:cNvPr id="15769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i="1" smtClean="0"/>
              <a:t>[name:]</a:t>
            </a:r>
            <a:r>
              <a:rPr lang="en-US" smtClean="0"/>
              <a:t> DO index = istart, iend, incr</a:t>
            </a:r>
          </a:p>
          <a:p>
            <a:pPr>
              <a:lnSpc>
                <a:spcPct val="90000"/>
              </a:lnSpc>
              <a:buFontTx/>
              <a:buNone/>
            </a:pPr>
            <a:r>
              <a:rPr lang="en-US" smtClean="0"/>
              <a:t>	Statement</a:t>
            </a:r>
          </a:p>
          <a:p>
            <a:pPr>
              <a:lnSpc>
                <a:spcPct val="90000"/>
              </a:lnSpc>
              <a:buFontTx/>
              <a:buNone/>
            </a:pPr>
            <a:r>
              <a:rPr lang="en-US" smtClean="0"/>
              <a:t>	Statement</a:t>
            </a:r>
          </a:p>
          <a:p>
            <a:pPr>
              <a:lnSpc>
                <a:spcPct val="90000"/>
              </a:lnSpc>
              <a:buFontTx/>
              <a:buNone/>
            </a:pPr>
            <a:r>
              <a:rPr lang="en-US" smtClean="0"/>
              <a:t>	...</a:t>
            </a:r>
          </a:p>
          <a:p>
            <a:pPr>
              <a:lnSpc>
                <a:spcPct val="90000"/>
              </a:lnSpc>
              <a:buFontTx/>
              <a:buNone/>
            </a:pPr>
            <a:r>
              <a:rPr lang="en-US" smtClean="0"/>
              <a:t>	IF ( </a:t>
            </a:r>
            <a:r>
              <a:rPr lang="en-US" i="1" smtClean="0"/>
              <a:t>logical_expr</a:t>
            </a:r>
            <a:r>
              <a:rPr lang="en-US" smtClean="0"/>
              <a:t> ) CYCLE </a:t>
            </a:r>
            <a:r>
              <a:rPr lang="en-US" i="1" smtClean="0"/>
              <a:t>[name]</a:t>
            </a:r>
            <a:endParaRPr lang="en-US" smtClean="0"/>
          </a:p>
          <a:p>
            <a:pPr>
              <a:lnSpc>
                <a:spcPct val="90000"/>
              </a:lnSpc>
              <a:buFontTx/>
              <a:buNone/>
            </a:pPr>
            <a:r>
              <a:rPr lang="en-US" smtClean="0"/>
              <a:t>	...</a:t>
            </a:r>
          </a:p>
          <a:p>
            <a:pPr>
              <a:lnSpc>
                <a:spcPct val="90000"/>
              </a:lnSpc>
              <a:buFontTx/>
              <a:buNone/>
            </a:pPr>
            <a:r>
              <a:rPr lang="en-US" smtClean="0"/>
              <a:t>              END DO </a:t>
            </a:r>
            <a:r>
              <a:rPr lang="en-US" i="1" smtClean="0"/>
              <a:t>[name]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idx="4294967295"/>
          </p:nvPr>
        </p:nvSpPr>
        <p:spPr bwMode="auto">
          <a:xfrm>
            <a:off x="457200" y="274638"/>
            <a:ext cx="8229600" cy="1143000"/>
          </a:xfrm>
          <a:prstGeom prst="rect">
            <a:avLst/>
          </a:prstGeom>
          <a:noFill/>
          <a:ln>
            <a:miter lim="800000"/>
            <a:headEnd/>
            <a:tailEnd/>
          </a:ln>
        </p:spPr>
        <p:txBody>
          <a:bodyPr/>
          <a:lstStyle/>
          <a:p>
            <a:r>
              <a:rPr lang="en-US" sz="2400" u="sng" smtClean="0"/>
              <a:t>Nesting Loops </a:t>
            </a:r>
            <a:br>
              <a:rPr lang="en-US" sz="2400" u="sng" smtClean="0"/>
            </a:br>
            <a:endParaRPr lang="en-US" sz="2400" u="sng" smtClean="0"/>
          </a:p>
        </p:txBody>
      </p:sp>
      <p:sp>
        <p:nvSpPr>
          <p:cNvPr id="158723"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pPr>
              <a:buFontTx/>
              <a:buNone/>
            </a:pPr>
            <a:r>
              <a:rPr lang="en-US" smtClean="0"/>
              <a:t>It is possible for one loop to be completely inside another loop.  If one loop is completely inside another one, the two loops are called </a:t>
            </a:r>
            <a:r>
              <a:rPr lang="en-US" b="1" smtClean="0"/>
              <a:t>nested loops</a:t>
            </a:r>
            <a:r>
              <a:rPr lang="en-US" smtClean="0"/>
              <a:t>.  </a:t>
            </a:r>
          </a:p>
          <a:p>
            <a:pPr>
              <a:buFontTx/>
              <a:buNone/>
            </a:pPr>
            <a:endParaRPr lang="en-US" smtClean="0"/>
          </a:p>
          <a:p>
            <a:pPr>
              <a:buFontTx/>
              <a:buNone/>
            </a:pPr>
            <a:r>
              <a:rPr lang="en-US" smtClean="0"/>
              <a:t>The following example shows two nested DO loops used to calculate and write out the product of two integers.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u="sng" smtClean="0"/>
              <a:t>Nesting Loops </a:t>
            </a:r>
            <a:br>
              <a:rPr lang="en-US" sz="2400" u="sng" smtClean="0"/>
            </a:br>
            <a:endParaRPr lang="en-US" sz="2400" u="sng" smtClean="0"/>
          </a:p>
        </p:txBody>
      </p:sp>
      <p:sp>
        <p:nvSpPr>
          <p:cNvPr id="15974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800" smtClean="0"/>
              <a:t>PROGRAM nested_loops</a:t>
            </a:r>
          </a:p>
          <a:p>
            <a:pPr>
              <a:lnSpc>
                <a:spcPct val="90000"/>
              </a:lnSpc>
              <a:buFontTx/>
              <a:buNone/>
            </a:pPr>
            <a:r>
              <a:rPr lang="en-US" sz="2800" smtClean="0"/>
              <a:t>INTEGER :: i, j, product</a:t>
            </a:r>
          </a:p>
          <a:p>
            <a:pPr>
              <a:lnSpc>
                <a:spcPct val="90000"/>
              </a:lnSpc>
              <a:buFontTx/>
              <a:buNone/>
            </a:pPr>
            <a:r>
              <a:rPr lang="en-US" sz="2800" smtClean="0"/>
              <a:t>DO i = 1, 3 </a:t>
            </a:r>
          </a:p>
          <a:p>
            <a:pPr>
              <a:lnSpc>
                <a:spcPct val="90000"/>
              </a:lnSpc>
              <a:buFontTx/>
              <a:buNone/>
            </a:pPr>
            <a:r>
              <a:rPr lang="en-US" sz="2800" smtClean="0"/>
              <a:t>   DO j = 1, 3 </a:t>
            </a:r>
          </a:p>
          <a:p>
            <a:pPr>
              <a:lnSpc>
                <a:spcPct val="90000"/>
              </a:lnSpc>
              <a:buFontTx/>
              <a:buNone/>
            </a:pPr>
            <a:r>
              <a:rPr lang="en-US" sz="2800" smtClean="0"/>
              <a:t>      product = i * j</a:t>
            </a:r>
          </a:p>
          <a:p>
            <a:pPr>
              <a:lnSpc>
                <a:spcPct val="90000"/>
              </a:lnSpc>
              <a:buFontTx/>
              <a:buNone/>
            </a:pPr>
            <a:r>
              <a:rPr lang="en-US" sz="2800" smtClean="0"/>
              <a:t>      WRITE (*,*) i, ' * ', j, ' = ', product</a:t>
            </a:r>
          </a:p>
          <a:p>
            <a:pPr>
              <a:lnSpc>
                <a:spcPct val="90000"/>
              </a:lnSpc>
              <a:buFontTx/>
              <a:buNone/>
            </a:pPr>
            <a:r>
              <a:rPr lang="en-US" sz="2800" smtClean="0"/>
              <a:t>   END DO</a:t>
            </a:r>
          </a:p>
          <a:p>
            <a:pPr>
              <a:lnSpc>
                <a:spcPct val="90000"/>
              </a:lnSpc>
              <a:buFontTx/>
              <a:buNone/>
            </a:pPr>
            <a:r>
              <a:rPr lang="en-US" sz="2800" smtClean="0"/>
              <a:t>END DO</a:t>
            </a:r>
          </a:p>
          <a:p>
            <a:pPr>
              <a:lnSpc>
                <a:spcPct val="90000"/>
              </a:lnSpc>
              <a:buFontTx/>
              <a:buNone/>
            </a:pPr>
            <a:r>
              <a:rPr lang="en-US" sz="2800" smtClean="0"/>
              <a:t>END PROGRAM nested_loops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u="sng" smtClean="0"/>
              <a:t>Nesting Loops </a:t>
            </a:r>
            <a:br>
              <a:rPr lang="en-US" sz="2400" u="sng" smtClean="0"/>
            </a:br>
            <a:endParaRPr lang="en-US" sz="2400" u="sng" smtClean="0"/>
          </a:p>
        </p:txBody>
      </p:sp>
      <p:sp>
        <p:nvSpPr>
          <p:cNvPr id="16077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Tx/>
              <a:buNone/>
            </a:pPr>
            <a:r>
              <a:rPr lang="en-US" sz="1400" smtClean="0"/>
              <a:t>    </a:t>
            </a:r>
          </a:p>
          <a:p>
            <a:pPr>
              <a:lnSpc>
                <a:spcPct val="80000"/>
              </a:lnSpc>
              <a:buFontTx/>
              <a:buNone/>
            </a:pPr>
            <a:r>
              <a:rPr lang="en-US" sz="1400" smtClean="0"/>
              <a:t> </a:t>
            </a:r>
            <a:r>
              <a:rPr lang="en-US" sz="2000" smtClean="0"/>
              <a:t>The results are</a:t>
            </a:r>
          </a:p>
          <a:p>
            <a:pPr>
              <a:lnSpc>
                <a:spcPct val="80000"/>
              </a:lnSpc>
              <a:buFontTx/>
              <a:buNone/>
            </a:pPr>
            <a:r>
              <a:rPr lang="en-US" sz="2000" smtClean="0"/>
              <a:t>      1 * 1 =    1</a:t>
            </a:r>
          </a:p>
          <a:p>
            <a:pPr>
              <a:lnSpc>
                <a:spcPct val="80000"/>
              </a:lnSpc>
              <a:buFontTx/>
              <a:buNone/>
            </a:pPr>
            <a:r>
              <a:rPr lang="en-US" sz="2000" smtClean="0"/>
              <a:t>	1 * 2 =    2</a:t>
            </a:r>
          </a:p>
          <a:p>
            <a:pPr>
              <a:lnSpc>
                <a:spcPct val="80000"/>
              </a:lnSpc>
              <a:buFontTx/>
              <a:buNone/>
            </a:pPr>
            <a:r>
              <a:rPr lang="en-US" sz="2000" smtClean="0"/>
              <a:t>	1 * 3 =    3</a:t>
            </a:r>
          </a:p>
          <a:p>
            <a:pPr>
              <a:lnSpc>
                <a:spcPct val="80000"/>
              </a:lnSpc>
              <a:buFontTx/>
              <a:buNone/>
            </a:pPr>
            <a:r>
              <a:rPr lang="en-US" sz="2000" smtClean="0"/>
              <a:t>	2 * 1 =    2</a:t>
            </a:r>
          </a:p>
          <a:p>
            <a:pPr>
              <a:lnSpc>
                <a:spcPct val="80000"/>
              </a:lnSpc>
              <a:buFontTx/>
              <a:buNone/>
            </a:pPr>
            <a:r>
              <a:rPr lang="en-US" sz="2000" smtClean="0"/>
              <a:t>	2 * 2 =    4</a:t>
            </a:r>
          </a:p>
          <a:p>
            <a:pPr>
              <a:lnSpc>
                <a:spcPct val="80000"/>
              </a:lnSpc>
              <a:buFontTx/>
              <a:buNone/>
            </a:pPr>
            <a:r>
              <a:rPr lang="en-US" sz="2000" smtClean="0"/>
              <a:t>	2 * 3 =    6</a:t>
            </a:r>
          </a:p>
          <a:p>
            <a:pPr>
              <a:lnSpc>
                <a:spcPct val="80000"/>
              </a:lnSpc>
              <a:buFontTx/>
              <a:buNone/>
            </a:pPr>
            <a:r>
              <a:rPr lang="en-US" sz="2000" smtClean="0"/>
              <a:t>	3 * 1 =    3</a:t>
            </a:r>
          </a:p>
          <a:p>
            <a:pPr>
              <a:lnSpc>
                <a:spcPct val="80000"/>
              </a:lnSpc>
              <a:buFontTx/>
              <a:buNone/>
            </a:pPr>
            <a:r>
              <a:rPr lang="en-US" sz="2000" smtClean="0"/>
              <a:t>	3 * 2 =    6</a:t>
            </a:r>
          </a:p>
          <a:p>
            <a:pPr>
              <a:lnSpc>
                <a:spcPct val="80000"/>
              </a:lnSpc>
              <a:buFontTx/>
              <a:buNone/>
            </a:pPr>
            <a:r>
              <a:rPr lang="en-US" sz="2000" smtClean="0"/>
              <a:t>	3 * 3 =    9</a:t>
            </a:r>
          </a:p>
          <a:p>
            <a:pPr>
              <a:lnSpc>
                <a:spcPct val="80000"/>
              </a:lnSpc>
              <a:buFontTx/>
              <a:buNone/>
            </a:pPr>
            <a:r>
              <a:rPr lang="en-US" sz="2000" i="1" smtClean="0"/>
              <a:t>When a Fortran compiler encounters an </a:t>
            </a:r>
            <a:r>
              <a:rPr lang="en-US" sz="2000" smtClean="0"/>
              <a:t>END DO</a:t>
            </a:r>
            <a:r>
              <a:rPr lang="en-US" sz="2000" i="1" smtClean="0"/>
              <a:t> statement, it associates that statement with the innermost currently open loop. Good Programming Practice:</a:t>
            </a:r>
            <a:r>
              <a:rPr lang="en-US" sz="2000" smtClean="0"/>
              <a:t> Assign names to all nested loops so that they will be easier to understand and debug.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u="sng" smtClean="0"/>
              <a:t>Nesting Loops</a:t>
            </a:r>
            <a:r>
              <a:rPr lang="en-US" sz="2400" u="sng" smtClean="0"/>
              <a:t> </a:t>
            </a:r>
            <a:br>
              <a:rPr lang="en-US" sz="2400" u="sng" smtClean="0"/>
            </a:br>
            <a:endParaRPr lang="en-US" sz="2400" u="sng" smtClean="0"/>
          </a:p>
        </p:txBody>
      </p:sp>
      <p:sp>
        <p:nvSpPr>
          <p:cNvPr id="161795"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t>    </a:t>
            </a:r>
          </a:p>
          <a:p>
            <a:pPr>
              <a:buFontTx/>
              <a:buNone/>
            </a:pPr>
            <a:r>
              <a:rPr lang="en-US" smtClean="0"/>
              <a:t> </a:t>
            </a:r>
            <a:endParaRPr lang="en-US" sz="3600" smtClean="0"/>
          </a:p>
        </p:txBody>
      </p:sp>
      <p:sp>
        <p:nvSpPr>
          <p:cNvPr id="161796" name="Rectangle 4"/>
          <p:cNvSpPr>
            <a:spLocks noChangeArrowheads="1"/>
          </p:cNvSpPr>
          <p:nvPr/>
        </p:nvSpPr>
        <p:spPr bwMode="auto">
          <a:xfrm>
            <a:off x="992188" y="563563"/>
            <a:ext cx="7186612" cy="5729287"/>
          </a:xfrm>
          <a:prstGeom prst="rect">
            <a:avLst/>
          </a:prstGeom>
          <a:noFill/>
          <a:ln w="9525">
            <a:noFill/>
            <a:miter lim="800000"/>
            <a:headEnd/>
            <a:tailEnd/>
          </a:ln>
        </p:spPr>
        <p:txBody>
          <a:bodyPr wrap="none" anchor="ctr">
            <a:spAutoFit/>
          </a:bodyPr>
          <a:lstStyle/>
          <a:p>
            <a:pPr algn="ctr"/>
            <a:r>
              <a:rPr lang="en-US" sz="1800"/>
              <a:t>Compiling a named loop helps us  find errors</a:t>
            </a:r>
          </a:p>
          <a:p>
            <a:pPr algn="ctr"/>
            <a:r>
              <a:rPr lang="en-US" sz="2400"/>
              <a:t>             </a:t>
            </a:r>
            <a:r>
              <a:rPr lang="en-US" sz="2000"/>
              <a:t>PROGRAM bad_nested_loops_2</a:t>
            </a:r>
          </a:p>
          <a:p>
            <a:pPr algn="ctr"/>
            <a:r>
              <a:rPr lang="en-US" sz="2000"/>
              <a:t>INTEGER :: i, j, product</a:t>
            </a:r>
          </a:p>
          <a:p>
            <a:pPr algn="ctr"/>
            <a:r>
              <a:rPr lang="en-US" sz="2000"/>
              <a:t>    outer: DO i = 1, 3 </a:t>
            </a:r>
          </a:p>
          <a:p>
            <a:pPr algn="ctr"/>
            <a:r>
              <a:rPr lang="en-US" sz="2000"/>
              <a:t>           inner: DO j = 1, 3 </a:t>
            </a:r>
          </a:p>
          <a:p>
            <a:pPr algn="ctr"/>
            <a:r>
              <a:rPr lang="en-US" sz="2000"/>
              <a:t>           product = i * j</a:t>
            </a:r>
          </a:p>
          <a:p>
            <a:pPr algn="ctr"/>
            <a:r>
              <a:rPr lang="en-US" sz="2000"/>
              <a:t>                                           WRITE (*,*) i, ' * ', j, ' = ', product</a:t>
            </a:r>
          </a:p>
          <a:p>
            <a:pPr algn="ctr"/>
            <a:r>
              <a:rPr lang="en-US" sz="2000"/>
              <a:t>END DO outer</a:t>
            </a:r>
          </a:p>
          <a:p>
            <a:pPr algn="ctr"/>
            <a:r>
              <a:rPr lang="en-US" sz="2000"/>
              <a:t>                    END PROGRAM bad_nested_loops_2</a:t>
            </a:r>
          </a:p>
          <a:p>
            <a:pPr algn="ctr"/>
            <a:r>
              <a:rPr lang="en-US" sz="2000"/>
              <a:t>bad_nested_loops_2.f90(7) : </a:t>
            </a:r>
          </a:p>
          <a:p>
            <a:pPr algn="ctr"/>
            <a:r>
              <a:rPr lang="en-US" sz="2000"/>
              <a:t>Error: The block construct names must match, and they </a:t>
            </a:r>
          </a:p>
          <a:p>
            <a:pPr algn="ctr"/>
            <a:r>
              <a:rPr lang="en-US" sz="2000"/>
              <a:t>do not.   [OUTER]</a:t>
            </a:r>
          </a:p>
          <a:p>
            <a:pPr algn="ctr"/>
            <a:r>
              <a:rPr lang="en-US" sz="2000"/>
              <a:t>END DO outer</a:t>
            </a:r>
          </a:p>
          <a:p>
            <a:pPr algn="ctr"/>
            <a:r>
              <a:rPr lang="en-US" sz="2000"/>
              <a:t>-------^</a:t>
            </a:r>
          </a:p>
          <a:p>
            <a:pPr algn="ctr"/>
            <a:r>
              <a:rPr lang="en-US" sz="2000"/>
              <a:t>bad_nested_loops_2.f90(3) : Error: An unterminated block exists.</a:t>
            </a:r>
          </a:p>
          <a:p>
            <a:pPr algn="ctr"/>
            <a:r>
              <a:rPr lang="en-US" sz="2000"/>
              <a:t>outer: DO i = 1, 3</a:t>
            </a:r>
          </a:p>
          <a:p>
            <a:pPr algn="ctr"/>
            <a:r>
              <a:rPr lang="en-US" sz="2400"/>
              <a:t>^</a:t>
            </a:r>
          </a:p>
          <a:p>
            <a:pPr algn="ctr"/>
            <a:r>
              <a:rPr lang="en-US" sz="2400"/>
              <a:t>compilation aborted for bad_nested_loops_2.f90 (code 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u="sng" smtClean="0"/>
              <a:t>Nesting Loops </a:t>
            </a:r>
            <a:br>
              <a:rPr lang="en-US" sz="2400" u="sng" smtClean="0"/>
            </a:br>
            <a:endParaRPr lang="en-US" sz="2400" u="sng" smtClean="0"/>
          </a:p>
        </p:txBody>
      </p:sp>
      <p:sp>
        <p:nvSpPr>
          <p:cNvPr id="16281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Tx/>
              <a:buNone/>
            </a:pPr>
            <a:endParaRPr lang="en-US" sz="1800" i="1" smtClean="0"/>
          </a:p>
          <a:p>
            <a:pPr>
              <a:lnSpc>
                <a:spcPct val="80000"/>
              </a:lnSpc>
              <a:buFontTx/>
              <a:buNone/>
            </a:pPr>
            <a:r>
              <a:rPr lang="en-US" sz="2400" smtClean="0"/>
              <a:t>If two loops are to be nested, one of them must lie completely within the other one. e.g. of DO loops are incorrectly nested </a:t>
            </a:r>
          </a:p>
          <a:p>
            <a:pPr>
              <a:lnSpc>
                <a:spcPct val="80000"/>
              </a:lnSpc>
              <a:buFontTx/>
              <a:buNone/>
            </a:pPr>
            <a:r>
              <a:rPr lang="en-US" sz="2400" smtClean="0"/>
              <a:t>outer: </a:t>
            </a:r>
            <a:r>
              <a:rPr lang="en-US" sz="2000" smtClean="0"/>
              <a:t>DO i = 1, 3 </a:t>
            </a:r>
          </a:p>
          <a:p>
            <a:pPr>
              <a:lnSpc>
                <a:spcPct val="80000"/>
              </a:lnSpc>
              <a:buFontTx/>
              <a:buNone/>
            </a:pPr>
            <a:r>
              <a:rPr lang="en-US" sz="2000" smtClean="0"/>
              <a:t>         ... </a:t>
            </a:r>
          </a:p>
          <a:p>
            <a:pPr>
              <a:lnSpc>
                <a:spcPct val="80000"/>
              </a:lnSpc>
              <a:buFontTx/>
              <a:buNone/>
            </a:pPr>
            <a:r>
              <a:rPr lang="en-US" sz="2000" smtClean="0"/>
              <a:t>         inner: DO j = 1, 3 </a:t>
            </a:r>
          </a:p>
          <a:p>
            <a:pPr>
              <a:lnSpc>
                <a:spcPct val="80000"/>
              </a:lnSpc>
              <a:buFontTx/>
              <a:buNone/>
            </a:pPr>
            <a:r>
              <a:rPr lang="en-US" sz="2000" smtClean="0"/>
              <a:t>            ... </a:t>
            </a:r>
          </a:p>
          <a:p>
            <a:pPr>
              <a:lnSpc>
                <a:spcPct val="80000"/>
              </a:lnSpc>
              <a:buFontTx/>
              <a:buNone/>
            </a:pPr>
            <a:r>
              <a:rPr lang="en-US" sz="2000" smtClean="0"/>
              <a:t>      END DO outer</a:t>
            </a:r>
          </a:p>
          <a:p>
            <a:pPr>
              <a:lnSpc>
                <a:spcPct val="80000"/>
              </a:lnSpc>
              <a:buFontTx/>
              <a:buNone/>
            </a:pPr>
            <a:r>
              <a:rPr lang="en-US" sz="2000" smtClean="0"/>
              <a:t>            ... </a:t>
            </a:r>
          </a:p>
          <a:p>
            <a:pPr>
              <a:lnSpc>
                <a:spcPct val="80000"/>
              </a:lnSpc>
              <a:buFontTx/>
              <a:buNone/>
            </a:pPr>
            <a:r>
              <a:rPr lang="en-US" sz="2000" smtClean="0"/>
              <a:t>         END DO inner </a:t>
            </a:r>
          </a:p>
          <a:p>
            <a:pPr>
              <a:lnSpc>
                <a:spcPct val="80000"/>
              </a:lnSpc>
              <a:buFontTx/>
              <a:buNone/>
            </a:pPr>
            <a:r>
              <a:rPr lang="en-US" sz="2400" smtClean="0"/>
              <a:t>Good Programming Practice: Assign names to all nested loops so that they will be easier to understand and debug. </a:t>
            </a:r>
          </a:p>
          <a:p>
            <a:pPr>
              <a:lnSpc>
                <a:spcPct val="80000"/>
              </a:lnSpc>
              <a:buFontTx/>
              <a:buNone/>
            </a:pPr>
            <a:r>
              <a:rPr lang="en-US" sz="240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Nested Loops with CYCLE or EXIT</a:t>
            </a:r>
          </a:p>
        </p:txBody>
      </p:sp>
      <p:sp>
        <p:nvSpPr>
          <p:cNvPr id="163843"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Tx/>
              <a:buNone/>
            </a:pPr>
            <a:r>
              <a:rPr lang="en-US" sz="2400" smtClean="0"/>
              <a:t>If a CYCLE or EXIT statement appears inside an </a:t>
            </a:r>
            <a:r>
              <a:rPr lang="en-US" sz="2400" i="1" smtClean="0"/>
              <a:t>unnamed</a:t>
            </a:r>
            <a:r>
              <a:rPr lang="en-US" sz="2400" smtClean="0"/>
              <a:t> set of nested loops, then the CYCLE or EXIT statement refers to the </a:t>
            </a:r>
            <a:r>
              <a:rPr lang="en-US" sz="2400" i="1" smtClean="0"/>
              <a:t>innermost</a:t>
            </a:r>
            <a:r>
              <a:rPr lang="en-US" sz="2400" smtClean="0"/>
              <a:t> of the loops containing it. e.g.</a:t>
            </a:r>
          </a:p>
          <a:p>
            <a:pPr>
              <a:lnSpc>
                <a:spcPct val="80000"/>
              </a:lnSpc>
              <a:buFontTx/>
              <a:buNone/>
            </a:pPr>
            <a:r>
              <a:rPr lang="en-US" sz="2000" smtClean="0"/>
              <a:t>PROGRAM test_cycle_1</a:t>
            </a:r>
          </a:p>
          <a:p>
            <a:pPr>
              <a:lnSpc>
                <a:spcPct val="80000"/>
              </a:lnSpc>
              <a:buFontTx/>
              <a:buNone/>
            </a:pPr>
            <a:r>
              <a:rPr lang="en-US" sz="2000" smtClean="0"/>
              <a:t>INTEGER :: i, j, product</a:t>
            </a:r>
          </a:p>
          <a:p>
            <a:pPr>
              <a:lnSpc>
                <a:spcPct val="80000"/>
              </a:lnSpc>
              <a:buFontTx/>
              <a:buNone/>
            </a:pPr>
            <a:r>
              <a:rPr lang="en-US" sz="2000" smtClean="0"/>
              <a:t>DO i = 1, 3 </a:t>
            </a:r>
          </a:p>
          <a:p>
            <a:pPr>
              <a:lnSpc>
                <a:spcPct val="80000"/>
              </a:lnSpc>
              <a:buFontTx/>
              <a:buNone/>
            </a:pPr>
            <a:r>
              <a:rPr lang="en-US" sz="2000" smtClean="0"/>
              <a:t>   DO j = 1, 3 </a:t>
            </a:r>
          </a:p>
          <a:p>
            <a:pPr>
              <a:lnSpc>
                <a:spcPct val="80000"/>
              </a:lnSpc>
              <a:buFontTx/>
              <a:buNone/>
            </a:pPr>
            <a:r>
              <a:rPr lang="en-US" sz="2000" smtClean="0"/>
              <a:t>      IF ( j == 2) CYCLE</a:t>
            </a:r>
          </a:p>
          <a:p>
            <a:pPr>
              <a:lnSpc>
                <a:spcPct val="80000"/>
              </a:lnSpc>
              <a:buFontTx/>
              <a:buNone/>
            </a:pPr>
            <a:r>
              <a:rPr lang="en-US" sz="2000" smtClean="0"/>
              <a:t>      product = i * j</a:t>
            </a:r>
          </a:p>
          <a:p>
            <a:pPr>
              <a:lnSpc>
                <a:spcPct val="80000"/>
              </a:lnSpc>
              <a:buFontTx/>
              <a:buNone/>
            </a:pPr>
            <a:r>
              <a:rPr lang="en-US" sz="2000" smtClean="0"/>
              <a:t>      WRITE (*,*) i, ' * ', j, ' = ', product</a:t>
            </a:r>
          </a:p>
          <a:p>
            <a:pPr>
              <a:lnSpc>
                <a:spcPct val="80000"/>
              </a:lnSpc>
              <a:buFontTx/>
              <a:buNone/>
            </a:pPr>
            <a:r>
              <a:rPr lang="en-US" sz="2000" smtClean="0"/>
              <a:t>   END DO</a:t>
            </a:r>
          </a:p>
          <a:p>
            <a:pPr>
              <a:lnSpc>
                <a:spcPct val="80000"/>
              </a:lnSpc>
              <a:buFontTx/>
              <a:buNone/>
            </a:pPr>
            <a:r>
              <a:rPr lang="en-US" sz="2000" smtClean="0"/>
              <a:t>END DO</a:t>
            </a:r>
          </a:p>
          <a:p>
            <a:pPr>
              <a:lnSpc>
                <a:spcPct val="80000"/>
              </a:lnSpc>
              <a:buFontTx/>
              <a:buNone/>
            </a:pPr>
            <a:r>
              <a:rPr lang="en-US" sz="2000" smtClean="0"/>
              <a:t>END PROGRAM test_cycle_1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Nested Loops with CYCLE or EXIT</a:t>
            </a:r>
          </a:p>
        </p:txBody>
      </p:sp>
      <p:sp>
        <p:nvSpPr>
          <p:cNvPr id="16486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t>  The resulting output values are</a:t>
            </a:r>
          </a:p>
          <a:p>
            <a:pPr>
              <a:buFontTx/>
              <a:buNone/>
            </a:pPr>
            <a:r>
              <a:rPr lang="en-US" smtClean="0"/>
              <a:t>	1 * 1 =    1</a:t>
            </a:r>
          </a:p>
          <a:p>
            <a:pPr>
              <a:buFontTx/>
              <a:buNone/>
            </a:pPr>
            <a:r>
              <a:rPr lang="en-US" smtClean="0"/>
              <a:t>	1 * 3 =    3</a:t>
            </a:r>
          </a:p>
          <a:p>
            <a:pPr>
              <a:buFontTx/>
              <a:buNone/>
            </a:pPr>
            <a:r>
              <a:rPr lang="en-US" smtClean="0"/>
              <a:t>	2 * 1 =    2</a:t>
            </a:r>
          </a:p>
          <a:p>
            <a:pPr>
              <a:buFontTx/>
              <a:buNone/>
            </a:pPr>
            <a:r>
              <a:rPr lang="en-US" smtClean="0"/>
              <a:t>	2 * 3 =    6</a:t>
            </a:r>
          </a:p>
          <a:p>
            <a:pPr>
              <a:buFontTx/>
              <a:buNone/>
            </a:pPr>
            <a:r>
              <a:rPr lang="en-US" smtClean="0"/>
              <a:t>	3 * 1 =    3</a:t>
            </a:r>
          </a:p>
          <a:p>
            <a:pPr>
              <a:buFontTx/>
              <a:buNone/>
            </a:pPr>
            <a:r>
              <a:rPr lang="en-US" smtClean="0"/>
              <a:t>	3 *	3 =    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a:t>
            </a:r>
          </a:p>
        </p:txBody>
      </p:sp>
      <p:sp>
        <p:nvSpPr>
          <p:cNvPr id="14745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400" smtClean="0"/>
              <a:t>DO i = 1, 10, -1</a:t>
            </a:r>
          </a:p>
          <a:p>
            <a:pPr>
              <a:lnSpc>
                <a:spcPct val="90000"/>
              </a:lnSpc>
              <a:buFontTx/>
              <a:buNone/>
            </a:pPr>
            <a:r>
              <a:rPr lang="en-US" sz="2400" smtClean="0"/>
              <a:t>   Statement 1</a:t>
            </a:r>
          </a:p>
          <a:p>
            <a:pPr>
              <a:lnSpc>
                <a:spcPct val="90000"/>
              </a:lnSpc>
              <a:buFontTx/>
              <a:buNone/>
            </a:pPr>
            <a:r>
              <a:rPr lang="en-US" sz="2400" smtClean="0"/>
              <a:t>   ...</a:t>
            </a:r>
          </a:p>
          <a:p>
            <a:pPr>
              <a:lnSpc>
                <a:spcPct val="90000"/>
              </a:lnSpc>
              <a:buFontTx/>
              <a:buNone/>
            </a:pPr>
            <a:r>
              <a:rPr lang="en-US" sz="2400" smtClean="0"/>
              <a:t>   Statement n</a:t>
            </a:r>
          </a:p>
          <a:p>
            <a:pPr>
              <a:lnSpc>
                <a:spcPct val="90000"/>
              </a:lnSpc>
              <a:buFontTx/>
              <a:buNone/>
            </a:pPr>
            <a:r>
              <a:rPr lang="en-US" sz="2400" smtClean="0"/>
              <a:t>END DO</a:t>
            </a:r>
          </a:p>
          <a:p>
            <a:pPr>
              <a:lnSpc>
                <a:spcPct val="90000"/>
              </a:lnSpc>
              <a:buFontTx/>
              <a:buNone/>
            </a:pPr>
            <a:endParaRPr lang="en-US" sz="2400" smtClean="0"/>
          </a:p>
          <a:p>
            <a:pPr>
              <a:lnSpc>
                <a:spcPct val="90000"/>
              </a:lnSpc>
              <a:buFontTx/>
              <a:buNone/>
            </a:pPr>
            <a:r>
              <a:rPr lang="en-US" sz="2400" smtClean="0"/>
              <a:t>DO i = 3, -3, -2</a:t>
            </a:r>
          </a:p>
          <a:p>
            <a:pPr>
              <a:lnSpc>
                <a:spcPct val="90000"/>
              </a:lnSpc>
              <a:buFontTx/>
              <a:buNone/>
            </a:pPr>
            <a:r>
              <a:rPr lang="en-US" sz="2400" smtClean="0"/>
              <a:t>   Statement 1</a:t>
            </a:r>
          </a:p>
          <a:p>
            <a:pPr>
              <a:lnSpc>
                <a:spcPct val="90000"/>
              </a:lnSpc>
              <a:buFontTx/>
              <a:buNone/>
            </a:pPr>
            <a:r>
              <a:rPr lang="en-US" sz="2400" smtClean="0"/>
              <a:t>   ...</a:t>
            </a:r>
          </a:p>
          <a:p>
            <a:pPr>
              <a:lnSpc>
                <a:spcPct val="90000"/>
              </a:lnSpc>
              <a:buFontTx/>
              <a:buNone/>
            </a:pPr>
            <a:r>
              <a:rPr lang="en-US" sz="2400" smtClean="0"/>
              <a:t>   Statement n</a:t>
            </a:r>
          </a:p>
          <a:p>
            <a:pPr>
              <a:lnSpc>
                <a:spcPct val="90000"/>
              </a:lnSpc>
              <a:buFontTx/>
              <a:buNone/>
            </a:pPr>
            <a:r>
              <a:rPr lang="en-US" sz="2400" smtClean="0"/>
              <a:t>END DO</a:t>
            </a:r>
          </a:p>
          <a:p>
            <a:pPr>
              <a:lnSpc>
                <a:spcPct val="90000"/>
              </a:lnSpc>
              <a:buFontTx/>
              <a:buNone/>
            </a:pPr>
            <a:endParaRPr lang="en-US" sz="2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Nested Loops with CYCLE or EXIT</a:t>
            </a:r>
          </a:p>
        </p:txBody>
      </p:sp>
      <p:sp>
        <p:nvSpPr>
          <p:cNvPr id="16589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000" smtClean="0"/>
              <a:t>PROGRAM test_cycle_2 ! Skip remainder of the code block of the </a:t>
            </a:r>
            <a:r>
              <a:rPr lang="en-US" sz="2000" i="1" smtClean="0"/>
              <a:t>inner </a:t>
            </a:r>
            <a:r>
              <a:rPr lang="en-US" sz="2000" smtClean="0"/>
              <a:t>DO </a:t>
            </a:r>
          </a:p>
          <a:p>
            <a:pPr>
              <a:buFontTx/>
              <a:buNone/>
            </a:pPr>
            <a:r>
              <a:rPr lang="en-US" sz="2000" smtClean="0"/>
              <a:t>INTEGER :: i, j, product</a:t>
            </a:r>
          </a:p>
          <a:p>
            <a:pPr>
              <a:buFontTx/>
              <a:buNone/>
            </a:pPr>
            <a:r>
              <a:rPr lang="en-US" sz="2000" smtClean="0"/>
              <a:t>outer: DO i = 1, 3 </a:t>
            </a:r>
          </a:p>
          <a:p>
            <a:pPr>
              <a:buFontTx/>
              <a:buNone/>
            </a:pPr>
            <a:r>
              <a:rPr lang="en-US" sz="2000" smtClean="0"/>
              <a:t>   inner: DO j = 1, 3 </a:t>
            </a:r>
          </a:p>
          <a:p>
            <a:pPr>
              <a:buFontTx/>
              <a:buNone/>
            </a:pPr>
            <a:r>
              <a:rPr lang="en-US" sz="2000" smtClean="0"/>
              <a:t>      IF ( j == 2) CYCLE outer</a:t>
            </a:r>
          </a:p>
          <a:p>
            <a:pPr>
              <a:buFontTx/>
              <a:buNone/>
            </a:pPr>
            <a:r>
              <a:rPr lang="en-US" sz="2000" smtClean="0"/>
              <a:t>      product = i * j</a:t>
            </a:r>
          </a:p>
          <a:p>
            <a:pPr>
              <a:buFontTx/>
              <a:buNone/>
            </a:pPr>
            <a:r>
              <a:rPr lang="en-US" sz="2000" smtClean="0"/>
              <a:t>      WRITE (*,*) i, ' * ', j, ' = ', product</a:t>
            </a:r>
          </a:p>
          <a:p>
            <a:pPr>
              <a:buFontTx/>
              <a:buNone/>
            </a:pPr>
            <a:r>
              <a:rPr lang="en-US" sz="2000" smtClean="0"/>
              <a:t>   END DO inner</a:t>
            </a:r>
          </a:p>
          <a:p>
            <a:pPr>
              <a:buFontTx/>
              <a:buNone/>
            </a:pPr>
            <a:r>
              <a:rPr lang="en-US" sz="2000" smtClean="0"/>
              <a:t>END DO outer</a:t>
            </a:r>
          </a:p>
          <a:p>
            <a:pPr>
              <a:buFontTx/>
              <a:buNone/>
            </a:pPr>
            <a:r>
              <a:rPr lang="en-US" sz="2000" smtClean="0"/>
              <a:t>END PROGRAM test_cycle_2</a:t>
            </a:r>
          </a:p>
          <a:p>
            <a:pPr>
              <a:buFontTx/>
              <a:buNone/>
            </a:pPr>
            <a:r>
              <a:rPr lang="en-US" sz="2000" smtClean="0"/>
              <a:t>The resulting output values are</a:t>
            </a:r>
          </a:p>
          <a:p>
            <a:pPr>
              <a:buFontTx/>
              <a:buNone/>
            </a:pPr>
            <a:r>
              <a:rPr lang="en-US" sz="2000" smtClean="0"/>
              <a:t>	1 * 	1 =    1</a:t>
            </a:r>
          </a:p>
          <a:p>
            <a:pPr>
              <a:buFontTx/>
              <a:buNone/>
            </a:pPr>
            <a:r>
              <a:rPr lang="en-US" sz="2000" smtClean="0"/>
              <a:t>	2 * 	1 =    2</a:t>
            </a:r>
          </a:p>
          <a:p>
            <a:pPr>
              <a:buFontTx/>
              <a:buNone/>
            </a:pPr>
            <a:r>
              <a:rPr lang="en-US" sz="2000" smtClean="0"/>
              <a:t>	3 * 	1 =    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idx="4294967295"/>
          </p:nvPr>
        </p:nvSpPr>
        <p:spPr bwMode="auto">
          <a:xfrm>
            <a:off x="457200" y="274638"/>
            <a:ext cx="8229600" cy="1143000"/>
          </a:xfrm>
          <a:prstGeom prst="rect">
            <a:avLst/>
          </a:prstGeom>
          <a:noFill/>
          <a:ln>
            <a:miter lim="800000"/>
            <a:headEnd/>
            <a:tailEnd/>
          </a:ln>
        </p:spPr>
        <p:txBody>
          <a:bodyPr/>
          <a:lstStyle/>
          <a:p>
            <a:r>
              <a:rPr lang="en-US" sz="2000" smtClean="0"/>
              <a:t>Nesting Loops within IF Constructs</a:t>
            </a:r>
          </a:p>
        </p:txBody>
      </p:sp>
      <p:sp>
        <p:nvSpPr>
          <p:cNvPr id="166915"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r>
              <a:rPr lang="en-US" u="sng" smtClean="0"/>
              <a:t>Nesting Loops within IF Constructs and vice versa </a:t>
            </a:r>
          </a:p>
          <a:p>
            <a:r>
              <a:rPr lang="en-US" smtClean="0"/>
              <a:t>	It is possible to nest loops within block IF constructs or block IF constructs within loops.  If a loop is nested within a block IF construct, </a:t>
            </a:r>
            <a:r>
              <a:rPr lang="en-US" i="1" smtClean="0"/>
              <a:t>the loop must lie entirely within a single code block</a:t>
            </a:r>
            <a:r>
              <a:rPr lang="en-US" smtClean="0"/>
              <a:t> of the IF construct.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a:t>
            </a:r>
          </a:p>
        </p:txBody>
      </p:sp>
      <p:sp>
        <p:nvSpPr>
          <p:cNvPr id="148483"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a:lnSpc>
                <a:spcPct val="80000"/>
              </a:lnSpc>
              <a:buFontTx/>
              <a:buNone/>
            </a:pPr>
            <a:r>
              <a:rPr lang="en-US" sz="2400" b="1" u="sng" smtClean="0"/>
              <a:t>The Factorial Function</a:t>
            </a:r>
            <a:r>
              <a:rPr lang="en-US" sz="2400" b="1" smtClean="0"/>
              <a:t>:</a:t>
            </a:r>
            <a:r>
              <a:rPr lang="en-US" sz="2400" smtClean="0"/>
              <a:t>  To illustrate the operation of a counting loop, we will use a DO loop to calculate the factorial function.  For integer numbers n (in mathematics) the factorial function is defined as:  </a:t>
            </a:r>
          </a:p>
          <a:p>
            <a:pPr>
              <a:lnSpc>
                <a:spcPct val="80000"/>
              </a:lnSpc>
              <a:buFontTx/>
              <a:buNone/>
            </a:pPr>
            <a:r>
              <a:rPr lang="en-US" sz="2400" smtClean="0"/>
              <a:t>		n! =1                      if  n = 0 </a:t>
            </a:r>
          </a:p>
          <a:p>
            <a:pPr>
              <a:lnSpc>
                <a:spcPct val="80000"/>
              </a:lnSpc>
              <a:buFontTx/>
              <a:buNone/>
            </a:pPr>
            <a:r>
              <a:rPr lang="en-US" sz="2400" smtClean="0"/>
              <a:t>		n! = n * (n-1) * (n-2) * ... * 3 * 2 * 1    if  n &gt;= 1 </a:t>
            </a:r>
          </a:p>
          <a:p>
            <a:pPr>
              <a:lnSpc>
                <a:spcPct val="80000"/>
              </a:lnSpc>
              <a:buFontTx/>
              <a:buNone/>
            </a:pPr>
            <a:r>
              <a:rPr lang="en-US" sz="2400" smtClean="0"/>
              <a:t>e.g. for n=4 then  n!=4*3*2*1=24.</a:t>
            </a:r>
          </a:p>
          <a:p>
            <a:pPr>
              <a:lnSpc>
                <a:spcPct val="80000"/>
              </a:lnSpc>
              <a:buFontTx/>
              <a:buNone/>
            </a:pPr>
            <a:endParaRPr lang="en-US" sz="2400" smtClean="0"/>
          </a:p>
          <a:p>
            <a:pPr>
              <a:lnSpc>
                <a:spcPct val="80000"/>
              </a:lnSpc>
              <a:buFontTx/>
              <a:buNone/>
            </a:pPr>
            <a:r>
              <a:rPr lang="en-US" sz="2400" smtClean="0"/>
              <a:t>The Fortran code to calculate n factorial for  n&gt;0 is: </a:t>
            </a:r>
          </a:p>
          <a:p>
            <a:pPr>
              <a:lnSpc>
                <a:spcPct val="80000"/>
              </a:lnSpc>
              <a:buFontTx/>
              <a:buNone/>
            </a:pPr>
            <a:r>
              <a:rPr lang="en-US" sz="2400" smtClean="0"/>
              <a:t>n_factorial = 1  ! We use the variable name n_factorial for n!</a:t>
            </a:r>
          </a:p>
          <a:p>
            <a:pPr>
              <a:lnSpc>
                <a:spcPct val="80000"/>
              </a:lnSpc>
              <a:buFontTx/>
              <a:buNone/>
            </a:pPr>
            <a:r>
              <a:rPr lang="en-US" sz="2400" smtClean="0"/>
              <a:t>DO i = 1, n</a:t>
            </a:r>
          </a:p>
          <a:p>
            <a:pPr>
              <a:lnSpc>
                <a:spcPct val="80000"/>
              </a:lnSpc>
              <a:buFontTx/>
              <a:buNone/>
            </a:pPr>
            <a:r>
              <a:rPr lang="en-US" sz="2400" smtClean="0"/>
              <a:t>   n_factorial = n_factorial * i</a:t>
            </a:r>
          </a:p>
          <a:p>
            <a:pPr>
              <a:lnSpc>
                <a:spcPct val="80000"/>
              </a:lnSpc>
              <a:buFontTx/>
              <a:buNone/>
            </a:pPr>
            <a:r>
              <a:rPr lang="en-US" sz="2400" smtClean="0"/>
              <a:t>END DO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a:t>
            </a:r>
          </a:p>
        </p:txBody>
      </p:sp>
      <p:sp>
        <p:nvSpPr>
          <p:cNvPr id="14950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400" smtClean="0"/>
              <a:t>If n is 5, the DO loop parameters will be istart = 1, iend = 5, and incr = 1. The factorial will be: </a:t>
            </a:r>
          </a:p>
          <a:p>
            <a:pPr>
              <a:buFontTx/>
              <a:buNone/>
            </a:pPr>
            <a:r>
              <a:rPr lang="en-US" sz="2400" smtClean="0"/>
              <a:t>1*2*3*4*5= 120</a:t>
            </a:r>
          </a:p>
          <a:p>
            <a:pPr>
              <a:buFontTx/>
              <a:buNone/>
            </a:pPr>
            <a:r>
              <a:rPr lang="en-US" sz="2400" b="1" smtClean="0"/>
              <a:t>Example 4-3—Calculating the Day of Year:</a:t>
            </a:r>
            <a:r>
              <a:rPr lang="en-US" sz="2400" smtClean="0"/>
              <a:t> </a:t>
            </a:r>
          </a:p>
          <a:p>
            <a:pPr>
              <a:buFontTx/>
              <a:buNone/>
            </a:pPr>
            <a:r>
              <a:rPr lang="en-US" sz="2400" smtClean="0"/>
              <a:t>1.	Years evenly divisible by 400 are leap years. </a:t>
            </a:r>
          </a:p>
          <a:p>
            <a:pPr>
              <a:buFontTx/>
              <a:buNone/>
            </a:pPr>
            <a:r>
              <a:rPr lang="en-US" sz="2400" smtClean="0"/>
              <a:t>2.	Years evenly divisible by 100 but </a:t>
            </a:r>
            <a:r>
              <a:rPr lang="en-US" sz="2400" i="1" smtClean="0"/>
              <a:t>not</a:t>
            </a:r>
            <a:r>
              <a:rPr lang="en-US" sz="2400" smtClean="0"/>
              <a:t> by 400 are not leap years. </a:t>
            </a:r>
          </a:p>
          <a:p>
            <a:pPr>
              <a:buFontTx/>
              <a:buNone/>
            </a:pPr>
            <a:r>
              <a:rPr lang="en-US" sz="2400" smtClean="0"/>
              <a:t>3.	All years divisible by 4 but </a:t>
            </a:r>
            <a:r>
              <a:rPr lang="en-US" sz="2400" i="1" smtClean="0"/>
              <a:t>not</a:t>
            </a:r>
            <a:r>
              <a:rPr lang="en-US" sz="2400" smtClean="0"/>
              <a:t> by 100 are leap years. </a:t>
            </a:r>
          </a:p>
          <a:p>
            <a:pPr>
              <a:buFontTx/>
              <a:buNone/>
            </a:pPr>
            <a:r>
              <a:rPr lang="en-US" sz="2400" smtClean="0"/>
              <a:t>4.	All other years are not leap years. </a:t>
            </a:r>
          </a:p>
          <a:p>
            <a:pPr>
              <a:buFontTx/>
              <a:buNone/>
            </a:pPr>
            <a:r>
              <a:rPr lang="en-US" sz="2400" smtClean="0"/>
              <a:t>See the program Figure 4-6 (</a:t>
            </a:r>
            <a:r>
              <a:rPr lang="en-US" sz="2400" b="1" smtClean="0"/>
              <a:t>PROGRAM doy</a:t>
            </a:r>
            <a:r>
              <a:rPr lang="en-US" sz="2400" smtClean="0"/>
              <a:t>). </a:t>
            </a:r>
          </a:p>
        </p:txBody>
      </p:sp>
      <p:sp>
        <p:nvSpPr>
          <p:cNvPr id="149508" name="Rectangle 4"/>
          <p:cNvSpPr>
            <a:spLocks noChangeArrowheads="1"/>
          </p:cNvSpPr>
          <p:nvPr/>
        </p:nvSpPr>
        <p:spPr bwMode="auto">
          <a:xfrm>
            <a:off x="2009775" y="3200400"/>
            <a:ext cx="184150" cy="457200"/>
          </a:xfrm>
          <a:prstGeom prst="rect">
            <a:avLst/>
          </a:prstGeom>
          <a:noFill/>
          <a:ln w="9525">
            <a:noFill/>
            <a:miter lim="800000"/>
            <a:headEnd/>
            <a:tailEnd/>
          </a:ln>
        </p:spPr>
        <p:txBody>
          <a:bodyPr wrap="none" anchor="ctr">
            <a:spAutoFit/>
          </a:bodyPr>
          <a:lstStyle/>
          <a:p>
            <a:pPr eaLnBrk="0" hangingPunct="0"/>
            <a:endParaRPr lang="ar-IQ"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 (Programming Pitfalls)</a:t>
            </a:r>
          </a:p>
        </p:txBody>
      </p:sp>
      <p:sp>
        <p:nvSpPr>
          <p:cNvPr id="150531"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400" smtClean="0"/>
              <a:t>DO i = 3, 2</a:t>
            </a:r>
          </a:p>
          <a:p>
            <a:pPr>
              <a:lnSpc>
                <a:spcPct val="90000"/>
              </a:lnSpc>
              <a:buFontTx/>
              <a:buNone/>
            </a:pPr>
            <a:r>
              <a:rPr lang="en-US" sz="2400" smtClean="0"/>
              <a:t>   ...</a:t>
            </a:r>
          </a:p>
          <a:p>
            <a:pPr>
              <a:lnSpc>
                <a:spcPct val="90000"/>
              </a:lnSpc>
              <a:buFontTx/>
              <a:buNone/>
            </a:pPr>
            <a:r>
              <a:rPr lang="en-US" sz="2400" smtClean="0"/>
              <a:t>END DO</a:t>
            </a:r>
          </a:p>
          <a:p>
            <a:pPr>
              <a:lnSpc>
                <a:spcPct val="90000"/>
              </a:lnSpc>
              <a:buFontTx/>
              <a:buNone/>
            </a:pPr>
            <a:r>
              <a:rPr lang="en-US" sz="2400" smtClean="0"/>
              <a:t>Since: (iend-istart+incr)/incr= (2-3+1)/1=0, the DO loop will never be executed. </a:t>
            </a:r>
          </a:p>
          <a:p>
            <a:pPr>
              <a:lnSpc>
                <a:spcPct val="90000"/>
              </a:lnSpc>
              <a:buFontTx/>
              <a:buNone/>
            </a:pPr>
            <a:r>
              <a:rPr lang="en-US" sz="2400" smtClean="0"/>
              <a:t>	Count down loops: 			 </a:t>
            </a:r>
          </a:p>
          <a:p>
            <a:pPr>
              <a:lnSpc>
                <a:spcPct val="90000"/>
              </a:lnSpc>
              <a:buFontTx/>
              <a:buNone/>
            </a:pPr>
            <a:r>
              <a:rPr lang="en-US" sz="2400" smtClean="0"/>
              <a:t>DO i = 3, 1, -3</a:t>
            </a:r>
          </a:p>
          <a:p>
            <a:pPr>
              <a:lnSpc>
                <a:spcPct val="90000"/>
              </a:lnSpc>
              <a:buFontTx/>
              <a:buNone/>
            </a:pPr>
            <a:r>
              <a:rPr lang="en-US" sz="2400" smtClean="0"/>
              <a:t>   ...</a:t>
            </a:r>
          </a:p>
          <a:p>
            <a:pPr>
              <a:lnSpc>
                <a:spcPct val="90000"/>
              </a:lnSpc>
              <a:buFontTx/>
              <a:buNone/>
            </a:pPr>
            <a:r>
              <a:rPr lang="en-US" sz="2400" smtClean="0"/>
              <a:t>END DO</a:t>
            </a:r>
          </a:p>
          <a:p>
            <a:pPr>
              <a:lnSpc>
                <a:spcPct val="90000"/>
              </a:lnSpc>
              <a:buFontTx/>
              <a:buNone/>
            </a:pPr>
            <a:r>
              <a:rPr lang="en-US" sz="2400" smtClean="0"/>
              <a:t>Since:(iend-istart+incr)/incr= (1-3+(-3) )/(-3) = -5/(-3) = 1, the DO loop will be executed only once (for i=3).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bwMode="auto">
          <a:xfrm>
            <a:off x="457200" y="274638"/>
            <a:ext cx="8229600" cy="1143000"/>
          </a:xfrm>
          <a:prstGeom prst="rect">
            <a:avLst/>
          </a:prstGeom>
          <a:noFill/>
          <a:ln>
            <a:miter lim="800000"/>
            <a:headEnd/>
            <a:tailEnd/>
          </a:ln>
        </p:spPr>
        <p:txBody>
          <a:bodyPr/>
          <a:lstStyle/>
          <a:p>
            <a:r>
              <a:rPr lang="en-US" sz="2000" smtClean="0"/>
              <a:t>Examples (Program Pitfalls)</a:t>
            </a:r>
          </a:p>
        </p:txBody>
      </p:sp>
      <p:sp>
        <p:nvSpPr>
          <p:cNvPr id="151555"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pPr>
              <a:buFontTx/>
              <a:buNone/>
            </a:pPr>
            <a:r>
              <a:rPr lang="en-US" b="1" smtClean="0"/>
              <a:t>Good Programming Practice:</a:t>
            </a:r>
          </a:p>
          <a:p>
            <a:pPr>
              <a:buFontTx/>
              <a:buNone/>
            </a:pPr>
            <a:endParaRPr lang="en-US" b="1" smtClean="0"/>
          </a:p>
          <a:p>
            <a:pPr>
              <a:buFontTx/>
              <a:buNone/>
            </a:pPr>
            <a:r>
              <a:rPr lang="en-US" smtClean="0"/>
              <a:t>Never modify the value of a DO loop index variable while inside the loop. </a:t>
            </a:r>
          </a:p>
          <a:p>
            <a:pPr>
              <a:buFontTx/>
              <a:buNone/>
            </a:pPr>
            <a:r>
              <a:rPr lang="en-US" smtClean="0"/>
              <a:t>Never depend on a loop index variable to retain a specific value after a DO loop completes normally. So, avoid using it in statements after the loop (see the examples in the next page).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000" smtClean="0"/>
              <a:t>Examples (Program Pitfalls)</a:t>
            </a:r>
          </a:p>
        </p:txBody>
      </p:sp>
      <p:sp>
        <p:nvSpPr>
          <p:cNvPr id="15257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Tx/>
              <a:buNone/>
            </a:pPr>
            <a:r>
              <a:rPr lang="en-US" sz="1200" smtClean="0"/>
              <a:t>          </a:t>
            </a:r>
            <a:r>
              <a:rPr lang="en-US" sz="1800" smtClean="0"/>
              <a:t>INTEGER :: i ! Branch out of the loop before completion</a:t>
            </a:r>
          </a:p>
          <a:p>
            <a:pPr>
              <a:lnSpc>
                <a:spcPct val="80000"/>
              </a:lnSpc>
              <a:buFontTx/>
              <a:buNone/>
            </a:pPr>
            <a:r>
              <a:rPr lang="en-US" sz="1800" smtClean="0"/>
              <a:t>            DO i = 1, 5 </a:t>
            </a:r>
          </a:p>
          <a:p>
            <a:pPr>
              <a:lnSpc>
                <a:spcPct val="80000"/>
              </a:lnSpc>
              <a:buFontTx/>
              <a:buNone/>
            </a:pPr>
            <a:r>
              <a:rPr lang="en-US" sz="1800" smtClean="0"/>
              <a:t>               ...</a:t>
            </a:r>
          </a:p>
          <a:p>
            <a:pPr>
              <a:lnSpc>
                <a:spcPct val="80000"/>
              </a:lnSpc>
              <a:buFontTx/>
              <a:buNone/>
            </a:pPr>
            <a:r>
              <a:rPr lang="en-US" sz="1800" smtClean="0"/>
              <a:t>               IF (i &gt;= 3) EXIT </a:t>
            </a:r>
          </a:p>
          <a:p>
            <a:pPr>
              <a:lnSpc>
                <a:spcPct val="80000"/>
              </a:lnSpc>
              <a:buFontTx/>
              <a:buNone/>
            </a:pPr>
            <a:r>
              <a:rPr lang="en-US" sz="1800" smtClean="0"/>
              <a:t>               ...</a:t>
            </a:r>
          </a:p>
          <a:p>
            <a:pPr>
              <a:lnSpc>
                <a:spcPct val="80000"/>
              </a:lnSpc>
              <a:buFontTx/>
              <a:buNone/>
            </a:pPr>
            <a:r>
              <a:rPr lang="en-US" sz="1800" smtClean="0"/>
              <a:t>            END DO 		</a:t>
            </a:r>
          </a:p>
          <a:p>
            <a:pPr>
              <a:lnSpc>
                <a:spcPct val="80000"/>
              </a:lnSpc>
              <a:buFontTx/>
              <a:buNone/>
            </a:pPr>
            <a:endParaRPr lang="en-US" sz="1800" smtClean="0"/>
          </a:p>
          <a:p>
            <a:pPr>
              <a:lnSpc>
                <a:spcPct val="80000"/>
              </a:lnSpc>
              <a:buFontTx/>
              <a:buNone/>
            </a:pPr>
            <a:r>
              <a:rPr lang="en-US" sz="1800" i="1" smtClean="0"/>
              <a:t>The value of the index variable i=3  when the loop is completed. 	</a:t>
            </a:r>
          </a:p>
          <a:p>
            <a:pPr>
              <a:lnSpc>
                <a:spcPct val="80000"/>
              </a:lnSpc>
              <a:buFontTx/>
              <a:buNone/>
            </a:pPr>
            <a:r>
              <a:rPr lang="en-US" sz="1800" i="1" smtClean="0"/>
              <a:t> </a:t>
            </a:r>
          </a:p>
          <a:p>
            <a:pPr>
              <a:lnSpc>
                <a:spcPct val="80000"/>
              </a:lnSpc>
              <a:buFontTx/>
              <a:buNone/>
            </a:pPr>
            <a:r>
              <a:rPr lang="en-US" sz="1800" smtClean="0"/>
              <a:t>          INTEGER :: i</a:t>
            </a:r>
          </a:p>
          <a:p>
            <a:pPr>
              <a:lnSpc>
                <a:spcPct val="80000"/>
              </a:lnSpc>
              <a:buFontTx/>
              <a:buNone/>
            </a:pPr>
            <a:r>
              <a:rPr lang="en-US" sz="1800" smtClean="0"/>
              <a:t>            DO i = 1, 5 </a:t>
            </a:r>
          </a:p>
          <a:p>
            <a:pPr>
              <a:lnSpc>
                <a:spcPct val="80000"/>
              </a:lnSpc>
              <a:buFontTx/>
              <a:buNone/>
            </a:pPr>
            <a:r>
              <a:rPr lang="en-US" sz="1800" smtClean="0"/>
              <a:t>               ...</a:t>
            </a:r>
          </a:p>
          <a:p>
            <a:pPr>
              <a:lnSpc>
                <a:spcPct val="80000"/>
              </a:lnSpc>
              <a:buFontTx/>
              <a:buNone/>
            </a:pPr>
            <a:r>
              <a:rPr lang="en-US" sz="1800" smtClean="0"/>
              <a:t>            END DO </a:t>
            </a:r>
          </a:p>
          <a:p>
            <a:pPr>
              <a:lnSpc>
                <a:spcPct val="80000"/>
              </a:lnSpc>
              <a:buFontTx/>
              <a:buNone/>
            </a:pPr>
            <a:r>
              <a:rPr lang="en-US" sz="1800" smtClean="0"/>
              <a:t>            WRITE (*,*) i</a:t>
            </a:r>
          </a:p>
          <a:p>
            <a:pPr>
              <a:lnSpc>
                <a:spcPct val="80000"/>
              </a:lnSpc>
              <a:buFontTx/>
              <a:buNone/>
            </a:pPr>
            <a:r>
              <a:rPr lang="en-US" sz="1800" i="1" smtClean="0"/>
              <a:t>The value of the index variable i  is undefined when the loop is completed.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bwMode="auto">
          <a:xfrm>
            <a:off x="457200" y="274638"/>
            <a:ext cx="8229600" cy="1143000"/>
          </a:xfrm>
          <a:prstGeom prst="rect">
            <a:avLst/>
          </a:prstGeom>
          <a:noFill/>
          <a:ln>
            <a:miter lim="800000"/>
            <a:headEnd/>
            <a:tailEnd/>
          </a:ln>
        </p:spPr>
        <p:txBody>
          <a:bodyPr/>
          <a:lstStyle/>
          <a:p>
            <a:r>
              <a:rPr lang="en-US" sz="2400" smtClean="0"/>
              <a:t>The CYCLE and EXIT Statements</a:t>
            </a:r>
          </a:p>
        </p:txBody>
      </p:sp>
      <p:sp>
        <p:nvSpPr>
          <p:cNvPr id="153603"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r>
              <a:rPr lang="en-US" sz="2800" smtClean="0"/>
              <a:t>There are two additional statements which can be used to control the operation of while loops and counting DO loops: CYCLE and EXIT.  </a:t>
            </a:r>
          </a:p>
          <a:p>
            <a:r>
              <a:rPr lang="en-US" sz="2800" smtClean="0"/>
              <a:t>	If the CYCLE statement is executed in the body of a DO loop, the execution of the </a:t>
            </a:r>
            <a:r>
              <a:rPr lang="en-US" sz="2800" i="1" smtClean="0"/>
              <a:t>current iteration</a:t>
            </a:r>
            <a:r>
              <a:rPr lang="en-US" sz="2800" smtClean="0"/>
              <a:t> of the loop will stop, and control will be returned to the top of the loop.  The loop index will be incremented, and execution will resume again if the index has not reached its limit.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smtClean="0"/>
              <a:t>The CYCLE and EXIT Statements</a:t>
            </a:r>
          </a:p>
        </p:txBody>
      </p:sp>
      <p:sp>
        <p:nvSpPr>
          <p:cNvPr id="15462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400" smtClean="0"/>
              <a:t>Example with CYCLE: </a:t>
            </a:r>
          </a:p>
          <a:p>
            <a:pPr>
              <a:lnSpc>
                <a:spcPct val="90000"/>
              </a:lnSpc>
              <a:buFontTx/>
              <a:buNone/>
            </a:pPr>
            <a:r>
              <a:rPr lang="en-US" sz="2400" smtClean="0"/>
              <a:t>PROGRAM test_cycle</a:t>
            </a:r>
          </a:p>
          <a:p>
            <a:pPr>
              <a:lnSpc>
                <a:spcPct val="90000"/>
              </a:lnSpc>
              <a:buFontTx/>
              <a:buNone/>
            </a:pPr>
            <a:r>
              <a:rPr lang="en-US" sz="2400" smtClean="0"/>
              <a:t>INTEGER :: i</a:t>
            </a:r>
          </a:p>
          <a:p>
            <a:pPr>
              <a:lnSpc>
                <a:spcPct val="90000"/>
              </a:lnSpc>
              <a:buFontTx/>
              <a:buNone/>
            </a:pPr>
            <a:r>
              <a:rPr lang="en-US" sz="2400" smtClean="0"/>
              <a:t>DO i = 1, 5</a:t>
            </a:r>
          </a:p>
          <a:p>
            <a:pPr>
              <a:lnSpc>
                <a:spcPct val="90000"/>
              </a:lnSpc>
              <a:buFontTx/>
              <a:buNone/>
            </a:pPr>
            <a:r>
              <a:rPr lang="en-US" sz="2400" smtClean="0"/>
              <a:t>   IF ( i == 3 ) CYCLE       ! If true go next to start of the loop</a:t>
            </a:r>
          </a:p>
          <a:p>
            <a:pPr>
              <a:lnSpc>
                <a:spcPct val="90000"/>
              </a:lnSpc>
              <a:buFontTx/>
              <a:buNone/>
            </a:pPr>
            <a:r>
              <a:rPr lang="en-US" sz="2400" smtClean="0"/>
              <a:t>   WRITE (*,*) i</a:t>
            </a:r>
          </a:p>
          <a:p>
            <a:pPr>
              <a:lnSpc>
                <a:spcPct val="90000"/>
              </a:lnSpc>
              <a:buFontTx/>
              <a:buNone/>
            </a:pPr>
            <a:r>
              <a:rPr lang="en-US" sz="2400" smtClean="0"/>
              <a:t>END DO</a:t>
            </a:r>
          </a:p>
          <a:p>
            <a:pPr>
              <a:lnSpc>
                <a:spcPct val="90000"/>
              </a:lnSpc>
              <a:buFontTx/>
              <a:buNone/>
            </a:pPr>
            <a:r>
              <a:rPr lang="en-US" sz="2400" smtClean="0"/>
              <a:t>WRITE (*,*) ‘End of loop!’</a:t>
            </a:r>
          </a:p>
          <a:p>
            <a:pPr>
              <a:lnSpc>
                <a:spcPct val="90000"/>
              </a:lnSpc>
              <a:buFontTx/>
              <a:buNone/>
            </a:pPr>
            <a:r>
              <a:rPr lang="en-US" sz="2400" smtClean="0"/>
              <a:t>END PROGRAM test_cycle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1021</Words>
  <Application>Microsoft Office PowerPoint</Application>
  <PresentationFormat>On-screen Show (4:3)</PresentationFormat>
  <Paragraphs>216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Examples</vt:lpstr>
      <vt:lpstr>Examples</vt:lpstr>
      <vt:lpstr>Examples</vt:lpstr>
      <vt:lpstr>Examples</vt:lpstr>
      <vt:lpstr>Examples (Programming Pitfalls)</vt:lpstr>
      <vt:lpstr>Examples (Program Pitfalls)</vt:lpstr>
      <vt:lpstr>Examples (Program Pitfalls)</vt:lpstr>
      <vt:lpstr>The CYCLE and EXIT Statements</vt:lpstr>
      <vt:lpstr>The CYCLE and EXIT Statements</vt:lpstr>
      <vt:lpstr>The CYCLE and EXIT Statements</vt:lpstr>
      <vt:lpstr>Named Loops</vt:lpstr>
      <vt:lpstr>Named Loops</vt:lpstr>
      <vt:lpstr>Nesting Loops  </vt:lpstr>
      <vt:lpstr>Nesting Loops  </vt:lpstr>
      <vt:lpstr>Nesting Loops  </vt:lpstr>
      <vt:lpstr>Nesting Loops  </vt:lpstr>
      <vt:lpstr>Nesting Loops  </vt:lpstr>
      <vt:lpstr>Nested Loops with CYCLE or EXIT</vt:lpstr>
      <vt:lpstr>Nested Loops with CYCLE or EXIT</vt:lpstr>
      <vt:lpstr>Nested Loops with CYCLE or EXIT</vt:lpstr>
      <vt:lpstr>Nesting Loops within IF Constructs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dc:title>
  <dc:creator>6220</dc:creator>
  <cp:lastModifiedBy>6220</cp:lastModifiedBy>
  <cp:revision>1</cp:revision>
  <dcterms:created xsi:type="dcterms:W3CDTF">2006-08-16T00:00:00Z</dcterms:created>
  <dcterms:modified xsi:type="dcterms:W3CDTF">2018-12-03T17:55:11Z</dcterms:modified>
</cp:coreProperties>
</file>